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C3F33E-9BA1-440C-8CAA-8B9911338854}"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04F06D-BEB1-4E24-A0EF-4B5E1613CA86}" type="slidenum">
              <a:rPr lang="en-GB" smtClean="0"/>
              <a:t>‹#›</a:t>
            </a:fld>
            <a:endParaRPr lang="en-GB"/>
          </a:p>
        </p:txBody>
      </p:sp>
    </p:spTree>
    <p:extLst>
      <p:ext uri="{BB962C8B-B14F-4D97-AF65-F5344CB8AC3E}">
        <p14:creationId xmlns:p14="http://schemas.microsoft.com/office/powerpoint/2010/main" val="2173210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C3F33E-9BA1-440C-8CAA-8B9911338854}"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04F06D-BEB1-4E24-A0EF-4B5E1613CA86}" type="slidenum">
              <a:rPr lang="en-GB" smtClean="0"/>
              <a:t>‹#›</a:t>
            </a:fld>
            <a:endParaRPr lang="en-GB"/>
          </a:p>
        </p:txBody>
      </p:sp>
    </p:spTree>
    <p:extLst>
      <p:ext uri="{BB962C8B-B14F-4D97-AF65-F5344CB8AC3E}">
        <p14:creationId xmlns:p14="http://schemas.microsoft.com/office/powerpoint/2010/main" val="241240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C3F33E-9BA1-440C-8CAA-8B9911338854}"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04F06D-BEB1-4E24-A0EF-4B5E1613CA86}" type="slidenum">
              <a:rPr lang="en-GB" smtClean="0"/>
              <a:t>‹#›</a:t>
            </a:fld>
            <a:endParaRPr lang="en-GB"/>
          </a:p>
        </p:txBody>
      </p:sp>
    </p:spTree>
    <p:extLst>
      <p:ext uri="{BB962C8B-B14F-4D97-AF65-F5344CB8AC3E}">
        <p14:creationId xmlns:p14="http://schemas.microsoft.com/office/powerpoint/2010/main" val="799201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C3F33E-9BA1-440C-8CAA-8B9911338854}"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04F06D-BEB1-4E24-A0EF-4B5E1613CA86}" type="slidenum">
              <a:rPr lang="en-GB" smtClean="0"/>
              <a:t>‹#›</a:t>
            </a:fld>
            <a:endParaRPr lang="en-GB"/>
          </a:p>
        </p:txBody>
      </p:sp>
    </p:spTree>
    <p:extLst>
      <p:ext uri="{BB962C8B-B14F-4D97-AF65-F5344CB8AC3E}">
        <p14:creationId xmlns:p14="http://schemas.microsoft.com/office/powerpoint/2010/main" val="99268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C3F33E-9BA1-440C-8CAA-8B9911338854}"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04F06D-BEB1-4E24-A0EF-4B5E1613CA86}" type="slidenum">
              <a:rPr lang="en-GB" smtClean="0"/>
              <a:t>‹#›</a:t>
            </a:fld>
            <a:endParaRPr lang="en-GB"/>
          </a:p>
        </p:txBody>
      </p:sp>
    </p:spTree>
    <p:extLst>
      <p:ext uri="{BB962C8B-B14F-4D97-AF65-F5344CB8AC3E}">
        <p14:creationId xmlns:p14="http://schemas.microsoft.com/office/powerpoint/2010/main" val="296621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C3F33E-9BA1-440C-8CAA-8B9911338854}" type="datetimeFigureOut">
              <a:rPr lang="en-GB" smtClean="0"/>
              <a:t>25/07/2019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04F06D-BEB1-4E24-A0EF-4B5E1613CA86}" type="slidenum">
              <a:rPr lang="en-GB" smtClean="0"/>
              <a:t>‹#›</a:t>
            </a:fld>
            <a:endParaRPr lang="en-GB"/>
          </a:p>
        </p:txBody>
      </p:sp>
    </p:spTree>
    <p:extLst>
      <p:ext uri="{BB962C8B-B14F-4D97-AF65-F5344CB8AC3E}">
        <p14:creationId xmlns:p14="http://schemas.microsoft.com/office/powerpoint/2010/main" val="154186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C3F33E-9BA1-440C-8CAA-8B9911338854}" type="datetimeFigureOut">
              <a:rPr lang="en-GB" smtClean="0"/>
              <a:t>25/07/2019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04F06D-BEB1-4E24-A0EF-4B5E1613CA86}" type="slidenum">
              <a:rPr lang="en-GB" smtClean="0"/>
              <a:t>‹#›</a:t>
            </a:fld>
            <a:endParaRPr lang="en-GB"/>
          </a:p>
        </p:txBody>
      </p:sp>
    </p:spTree>
    <p:extLst>
      <p:ext uri="{BB962C8B-B14F-4D97-AF65-F5344CB8AC3E}">
        <p14:creationId xmlns:p14="http://schemas.microsoft.com/office/powerpoint/2010/main" val="133982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C3F33E-9BA1-440C-8CAA-8B9911338854}" type="datetimeFigureOut">
              <a:rPr lang="en-GB" smtClean="0"/>
              <a:t>25/07/2019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04F06D-BEB1-4E24-A0EF-4B5E1613CA86}" type="slidenum">
              <a:rPr lang="en-GB" smtClean="0"/>
              <a:t>‹#›</a:t>
            </a:fld>
            <a:endParaRPr lang="en-GB"/>
          </a:p>
        </p:txBody>
      </p:sp>
    </p:spTree>
    <p:extLst>
      <p:ext uri="{BB962C8B-B14F-4D97-AF65-F5344CB8AC3E}">
        <p14:creationId xmlns:p14="http://schemas.microsoft.com/office/powerpoint/2010/main" val="304873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3F33E-9BA1-440C-8CAA-8B9911338854}" type="datetimeFigureOut">
              <a:rPr lang="en-GB" smtClean="0"/>
              <a:t>25/07/2019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04F06D-BEB1-4E24-A0EF-4B5E1613CA86}" type="slidenum">
              <a:rPr lang="en-GB" smtClean="0"/>
              <a:t>‹#›</a:t>
            </a:fld>
            <a:endParaRPr lang="en-GB"/>
          </a:p>
        </p:txBody>
      </p:sp>
    </p:spTree>
    <p:extLst>
      <p:ext uri="{BB962C8B-B14F-4D97-AF65-F5344CB8AC3E}">
        <p14:creationId xmlns:p14="http://schemas.microsoft.com/office/powerpoint/2010/main" val="400472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C3F33E-9BA1-440C-8CAA-8B9911338854}" type="datetimeFigureOut">
              <a:rPr lang="en-GB" smtClean="0"/>
              <a:t>25/07/2019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04F06D-BEB1-4E24-A0EF-4B5E1613CA86}" type="slidenum">
              <a:rPr lang="en-GB" smtClean="0"/>
              <a:t>‹#›</a:t>
            </a:fld>
            <a:endParaRPr lang="en-GB"/>
          </a:p>
        </p:txBody>
      </p:sp>
    </p:spTree>
    <p:extLst>
      <p:ext uri="{BB962C8B-B14F-4D97-AF65-F5344CB8AC3E}">
        <p14:creationId xmlns:p14="http://schemas.microsoft.com/office/powerpoint/2010/main" val="3515942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C3F33E-9BA1-440C-8CAA-8B9911338854}" type="datetimeFigureOut">
              <a:rPr lang="en-GB" smtClean="0"/>
              <a:t>25/07/2019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04F06D-BEB1-4E24-A0EF-4B5E1613CA86}" type="slidenum">
              <a:rPr lang="en-GB" smtClean="0"/>
              <a:t>‹#›</a:t>
            </a:fld>
            <a:endParaRPr lang="en-GB"/>
          </a:p>
        </p:txBody>
      </p:sp>
    </p:spTree>
    <p:extLst>
      <p:ext uri="{BB962C8B-B14F-4D97-AF65-F5344CB8AC3E}">
        <p14:creationId xmlns:p14="http://schemas.microsoft.com/office/powerpoint/2010/main" val="163529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3F33E-9BA1-440C-8CAA-8B9911338854}" type="datetimeFigureOut">
              <a:rPr lang="en-GB" smtClean="0"/>
              <a:t>25/07/2019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4F06D-BEB1-4E24-A0EF-4B5E1613CA86}" type="slidenum">
              <a:rPr lang="en-GB" smtClean="0"/>
              <a:t>‹#›</a:t>
            </a:fld>
            <a:endParaRPr lang="en-GB"/>
          </a:p>
        </p:txBody>
      </p:sp>
    </p:spTree>
    <p:extLst>
      <p:ext uri="{BB962C8B-B14F-4D97-AF65-F5344CB8AC3E}">
        <p14:creationId xmlns:p14="http://schemas.microsoft.com/office/powerpoint/2010/main" val="1015418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Theoretical Constructs of Professional Identity and their Meanings for Physiotherapy </a:t>
            </a:r>
          </a:p>
        </p:txBody>
      </p:sp>
      <p:sp>
        <p:nvSpPr>
          <p:cNvPr id="3" name="Subtitle 2"/>
          <p:cNvSpPr>
            <a:spLocks noGrp="1"/>
          </p:cNvSpPr>
          <p:nvPr>
            <p:ph type="subTitle" idx="1"/>
          </p:nvPr>
        </p:nvSpPr>
        <p:spPr>
          <a:xfrm>
            <a:off x="1524000" y="3890362"/>
            <a:ext cx="9144000" cy="1655762"/>
          </a:xfrm>
        </p:spPr>
        <p:txBody>
          <a:bodyPr>
            <a:normAutofit fontScale="92500" lnSpcReduction="20000"/>
          </a:bodyPr>
          <a:lstStyle/>
          <a:p>
            <a:r>
              <a:rPr lang="en-GB" sz="2800" b="1" dirty="0"/>
              <a:t>Dr Hazel Horobin</a:t>
            </a:r>
          </a:p>
          <a:p>
            <a:endParaRPr lang="en-GB" dirty="0"/>
          </a:p>
          <a:p>
            <a:endParaRPr lang="en-GB" dirty="0"/>
          </a:p>
          <a:p>
            <a:r>
              <a:rPr lang="en-GB" sz="1600" dirty="0"/>
              <a:t>images are referenced, from creative commons or are my own pictures, full references are attached where they occur in the slides</a:t>
            </a:r>
          </a:p>
        </p:txBody>
      </p:sp>
    </p:spTree>
    <p:extLst>
      <p:ext uri="{BB962C8B-B14F-4D97-AF65-F5344CB8AC3E}">
        <p14:creationId xmlns:p14="http://schemas.microsoft.com/office/powerpoint/2010/main" val="1050086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20529" y="427703"/>
            <a:ext cx="8318090" cy="6203452"/>
          </a:xfrm>
          <a:prstGeom prst="rect">
            <a:avLst/>
          </a:prstGeom>
        </p:spPr>
      </p:pic>
    </p:spTree>
    <p:extLst>
      <p:ext uri="{BB962C8B-B14F-4D97-AF65-F5344CB8AC3E}">
        <p14:creationId xmlns:p14="http://schemas.microsoft.com/office/powerpoint/2010/main" val="4126303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1" y="422563"/>
            <a:ext cx="8967018" cy="5816005"/>
          </a:xfrm>
          <a:prstGeom prst="rect">
            <a:avLst/>
          </a:prstGeom>
        </p:spPr>
      </p:pic>
    </p:spTree>
    <p:extLst>
      <p:ext uri="{BB962C8B-B14F-4D97-AF65-F5344CB8AC3E}">
        <p14:creationId xmlns:p14="http://schemas.microsoft.com/office/powerpoint/2010/main" val="1762387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identity? It is social and negotiated </a:t>
            </a:r>
          </a:p>
        </p:txBody>
      </p:sp>
      <p:sp>
        <p:nvSpPr>
          <p:cNvPr id="3" name="Content Placeholder 2"/>
          <p:cNvSpPr>
            <a:spLocks noGrp="1"/>
          </p:cNvSpPr>
          <p:nvPr>
            <p:ph idx="1"/>
          </p:nvPr>
        </p:nvSpPr>
        <p:spPr>
          <a:xfrm>
            <a:off x="838200" y="1825624"/>
            <a:ext cx="10515600" cy="5032375"/>
          </a:xfrm>
        </p:spPr>
        <p:txBody>
          <a:bodyPr>
            <a:normAutofit lnSpcReduction="10000"/>
          </a:bodyPr>
          <a:lstStyle/>
          <a:p>
            <a:r>
              <a:rPr lang="en-GB" dirty="0"/>
              <a:t>Jenkins (2004) suggests that individual identities also are 'social' as always and everywhere we share aspects of our identity - this can be thought of as 'culture' but...</a:t>
            </a:r>
          </a:p>
          <a:p>
            <a:r>
              <a:rPr lang="en-GB" dirty="0"/>
              <a:t>We have different identities in different times with different people and in different places - despite a strong sense of personal consistency (Jenkins , 2004) so...</a:t>
            </a:r>
          </a:p>
          <a:p>
            <a:r>
              <a:rPr lang="en-GB" dirty="0"/>
              <a:t>If personal identity is something difficult to define, what does this mean for a group identity?</a:t>
            </a:r>
          </a:p>
          <a:p>
            <a:r>
              <a:rPr lang="en-GB" dirty="0"/>
              <a:t>Identifying ourselves is a matter of making meaning, and this involves interaction, (dis)agreement, convention, innovation, communication and negotiation and this is true for our identity as physiotherapists. 	   </a:t>
            </a:r>
          </a:p>
          <a:p>
            <a:pPr marL="0" indent="0">
              <a:buNone/>
            </a:pPr>
            <a:r>
              <a:rPr lang="en-GB" dirty="0"/>
              <a:t>   </a:t>
            </a:r>
            <a:r>
              <a:rPr lang="en-GB" sz="2200" dirty="0"/>
              <a:t>Jenkins, R. (2014). </a:t>
            </a:r>
            <a:r>
              <a:rPr lang="en-GB" sz="2200" i="1" dirty="0"/>
              <a:t>Social identity</a:t>
            </a:r>
            <a:r>
              <a:rPr lang="en-GB" sz="2200" dirty="0"/>
              <a:t>. Routledge. London. </a:t>
            </a:r>
          </a:p>
        </p:txBody>
      </p:sp>
    </p:spTree>
    <p:extLst>
      <p:ext uri="{BB962C8B-B14F-4D97-AF65-F5344CB8AC3E}">
        <p14:creationId xmlns:p14="http://schemas.microsoft.com/office/powerpoint/2010/main" val="418071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identity? It is ongoing…</a:t>
            </a:r>
          </a:p>
        </p:txBody>
      </p:sp>
      <p:sp>
        <p:nvSpPr>
          <p:cNvPr id="3" name="Content Placeholder 2"/>
          <p:cNvSpPr>
            <a:spLocks noGrp="1"/>
          </p:cNvSpPr>
          <p:nvPr>
            <p:ph idx="1"/>
          </p:nvPr>
        </p:nvSpPr>
        <p:spPr>
          <a:xfrm>
            <a:off x="838200" y="1533832"/>
            <a:ext cx="10515600" cy="5176684"/>
          </a:xfrm>
        </p:spPr>
        <p:txBody>
          <a:bodyPr/>
          <a:lstStyle/>
          <a:p>
            <a:r>
              <a:rPr lang="en-GB" sz="3200" dirty="0"/>
              <a:t>Given that identity is fluid and social, the interactions with others form our identities and can be understood as a process of ‘being’ or ‘becoming’. It is never a final or settled construction. Learning can be seen then to shape the construction of ourselves. Social construction of identity occurs both in individual interaction as well as structurally - the bringing together of ‘public issues’ and ‘private troubles’ (Mills et al. 1959: 8) </a:t>
            </a:r>
          </a:p>
          <a:p>
            <a:pPr marL="0" indent="0">
              <a:buNone/>
            </a:pPr>
            <a:r>
              <a:rPr lang="en-GB" dirty="0"/>
              <a:t>   </a:t>
            </a:r>
            <a:r>
              <a:rPr lang="en-GB" sz="2000" dirty="0"/>
              <a:t>Mills, J., Benner, A. &amp; Francis, K. (2008). The development of   constructivist grounded theory. International Journal of Qualitative Methods, 5(1), 25-35</a:t>
            </a:r>
          </a:p>
        </p:txBody>
      </p:sp>
    </p:spTree>
    <p:extLst>
      <p:ext uri="{BB962C8B-B14F-4D97-AF65-F5344CB8AC3E}">
        <p14:creationId xmlns:p14="http://schemas.microsoft.com/office/powerpoint/2010/main" val="2340911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 the self is made, what form does it take?</a:t>
            </a:r>
          </a:p>
        </p:txBody>
      </p:sp>
      <p:sp>
        <p:nvSpPr>
          <p:cNvPr id="3" name="Content Placeholder 2"/>
          <p:cNvSpPr>
            <a:spLocks noGrp="1"/>
          </p:cNvSpPr>
          <p:nvPr>
            <p:ph idx="1"/>
          </p:nvPr>
        </p:nvSpPr>
        <p:spPr>
          <a:xfrm>
            <a:off x="838200" y="1825624"/>
            <a:ext cx="10515600" cy="5032375"/>
          </a:xfrm>
        </p:spPr>
        <p:txBody>
          <a:bodyPr/>
          <a:lstStyle/>
          <a:p>
            <a:r>
              <a:rPr lang="en-GB" sz="3200" dirty="0"/>
              <a:t>Identity is a continual project, we create, maintain and revise a set of biographical narratives – the story of who we are, how we came to be where we are now. Our identity stories are out reflexive understanding of our biography.</a:t>
            </a:r>
          </a:p>
          <a:p>
            <a:r>
              <a:rPr lang="en-GB" sz="3200" dirty="0"/>
              <a:t>But these narratives cannot be wholly internal though, as we must continually integrate events in the external world and sort them into the ongoing story about the self (Gauntlett, 2008).</a:t>
            </a:r>
          </a:p>
          <a:p>
            <a:r>
              <a:rPr lang="en-GB" sz="2000" dirty="0"/>
              <a:t>Gauntlett. D. (2008) </a:t>
            </a:r>
            <a:r>
              <a:rPr lang="en-GB" sz="2000" i="1" dirty="0"/>
              <a:t>Media, gender and identity: An introduction</a:t>
            </a:r>
            <a:r>
              <a:rPr lang="en-GB" sz="2000" dirty="0"/>
              <a:t>. Routledge. London.</a:t>
            </a:r>
          </a:p>
        </p:txBody>
      </p:sp>
    </p:spTree>
    <p:extLst>
      <p:ext uri="{BB962C8B-B14F-4D97-AF65-F5344CB8AC3E}">
        <p14:creationId xmlns:p14="http://schemas.microsoft.com/office/powerpoint/2010/main" val="2547477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Foucault and the self – structure vs. agency</a:t>
            </a:r>
          </a:p>
        </p:txBody>
      </p:sp>
      <p:sp>
        <p:nvSpPr>
          <p:cNvPr id="3" name="Content Placeholder 2"/>
          <p:cNvSpPr>
            <a:spLocks noGrp="1"/>
          </p:cNvSpPr>
          <p:nvPr>
            <p:ph idx="1"/>
          </p:nvPr>
        </p:nvSpPr>
        <p:spPr>
          <a:xfrm>
            <a:off x="838200" y="1825625"/>
            <a:ext cx="10515600" cy="4766904"/>
          </a:xfrm>
        </p:spPr>
        <p:txBody>
          <a:bodyPr/>
          <a:lstStyle/>
          <a:p>
            <a:r>
              <a:rPr lang="en-GB" sz="3200" dirty="0"/>
              <a:t>Personality is not fixed, it is always in flux, and may not exist at all in any realistic sense. </a:t>
            </a:r>
          </a:p>
          <a:p>
            <a:r>
              <a:rPr lang="en-GB" sz="3200" dirty="0"/>
              <a:t>Society and its power constraints, rules and regulations, as well as other contrasting and complimentary factors all gel into forming ‘technologies of the self’. Our portrayal of these facets from within, projected towards society and from outside projected within ourselves, determines who we are to ourselves and to other people (Foucault, 1988).</a:t>
            </a:r>
          </a:p>
          <a:p>
            <a:r>
              <a:rPr lang="en-GB" sz="2000" dirty="0"/>
              <a:t>Foucault, M. (1988). </a:t>
            </a:r>
            <a:r>
              <a:rPr lang="en-GB" sz="2000" i="1" dirty="0"/>
              <a:t>Technologies of the self. A seminar with Michel Foucault</a:t>
            </a:r>
            <a:r>
              <a:rPr lang="en-GB" sz="2000" dirty="0"/>
              <a:t>, Univ. of Massachusetts Press. Massachusetts. </a:t>
            </a:r>
          </a:p>
        </p:txBody>
      </p:sp>
    </p:spTree>
    <p:extLst>
      <p:ext uri="{BB962C8B-B14F-4D97-AF65-F5344CB8AC3E}">
        <p14:creationId xmlns:p14="http://schemas.microsoft.com/office/powerpoint/2010/main" val="837491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Identity or Identification?</a:t>
            </a:r>
          </a:p>
        </p:txBody>
      </p:sp>
      <p:sp>
        <p:nvSpPr>
          <p:cNvPr id="3" name="Content Placeholder 2"/>
          <p:cNvSpPr>
            <a:spLocks noGrp="1"/>
          </p:cNvSpPr>
          <p:nvPr>
            <p:ph idx="1"/>
          </p:nvPr>
        </p:nvSpPr>
        <p:spPr>
          <a:xfrm>
            <a:off x="838200" y="1690688"/>
            <a:ext cx="10515600" cy="5167311"/>
          </a:xfrm>
        </p:spPr>
        <p:txBody>
          <a:bodyPr>
            <a:normAutofit/>
          </a:bodyPr>
          <a:lstStyle/>
          <a:p>
            <a:r>
              <a:rPr lang="en-GB" sz="3200" dirty="0"/>
              <a:t>Is not reducible to a single logic such as class or gender (Rutherford, 1990).</a:t>
            </a:r>
          </a:p>
          <a:p>
            <a:r>
              <a:rPr lang="en-GB" sz="3200" dirty="0"/>
              <a:t>Combining elements into a third term has been called ‘articulation’ – Gramsci (Jones, 2007) described this as the starting point of critical elaboration. Identification is understandable in the context of history, with the intersection of our everyday lives as well as with the economic and political relations of subordination and power.</a:t>
            </a:r>
          </a:p>
          <a:p>
            <a:r>
              <a:rPr lang="en-GB" sz="2000" dirty="0"/>
              <a:t>Jones, S. (2007). </a:t>
            </a:r>
            <a:r>
              <a:rPr lang="en-GB" sz="2000" i="1" dirty="0"/>
              <a:t>Antonio Gramsci</a:t>
            </a:r>
            <a:r>
              <a:rPr lang="en-GB" sz="2000" dirty="0"/>
              <a:t>. Routledge. London. </a:t>
            </a:r>
          </a:p>
          <a:p>
            <a:r>
              <a:rPr lang="en-GB" sz="2000" dirty="0"/>
              <a:t>Rutherford, J. (1990). A place called home: Identity and the culture of difference. In </a:t>
            </a:r>
            <a:r>
              <a:rPr lang="en-GB" sz="2000" i="1" dirty="0"/>
              <a:t>Identity: Community, culture, difference</a:t>
            </a:r>
            <a:r>
              <a:rPr lang="en-GB" sz="2000" dirty="0"/>
              <a:t>. Ed. J. Rutherford. 9-27. Lawrence and </a:t>
            </a:r>
            <a:r>
              <a:rPr lang="en-GB" sz="2000" dirty="0" err="1"/>
              <a:t>Wishart</a:t>
            </a:r>
            <a:r>
              <a:rPr lang="en-GB" sz="2000" dirty="0"/>
              <a:t>: London. </a:t>
            </a:r>
          </a:p>
        </p:txBody>
      </p:sp>
    </p:spTree>
    <p:extLst>
      <p:ext uri="{BB962C8B-B14F-4D97-AF65-F5344CB8AC3E}">
        <p14:creationId xmlns:p14="http://schemas.microsoft.com/office/powerpoint/2010/main" val="158677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what is identification? A meta-concept</a:t>
            </a:r>
          </a:p>
        </p:txBody>
      </p:sp>
      <p:sp>
        <p:nvSpPr>
          <p:cNvPr id="3" name="Content Placeholder 2"/>
          <p:cNvSpPr>
            <a:spLocks noGrp="1"/>
          </p:cNvSpPr>
          <p:nvPr>
            <p:ph idx="1"/>
          </p:nvPr>
        </p:nvSpPr>
        <p:spPr>
          <a:xfrm>
            <a:off x="838200" y="1563330"/>
            <a:ext cx="10515600" cy="5294670"/>
          </a:xfrm>
        </p:spPr>
        <p:txBody>
          <a:bodyPr>
            <a:normAutofit/>
          </a:bodyPr>
          <a:lstStyle/>
          <a:p>
            <a:r>
              <a:rPr lang="en-GB" dirty="0"/>
              <a:t>Defined as the ways in which individuals and collectives are distinguished in their social relations with other individuals and collectives (</a:t>
            </a:r>
            <a:r>
              <a:rPr lang="en-GB" dirty="0" err="1"/>
              <a:t>Babad</a:t>
            </a:r>
            <a:r>
              <a:rPr lang="en-GB" dirty="0"/>
              <a:t> et al, 1983).</a:t>
            </a:r>
          </a:p>
          <a:p>
            <a:r>
              <a:rPr lang="en-GB" dirty="0"/>
              <a:t>Latin root ‘idem’ – the same; two basic meanings similarity and difference.</a:t>
            </a:r>
          </a:p>
          <a:p>
            <a:r>
              <a:rPr lang="en-GB" dirty="0"/>
              <a:t>Identification is about a sense of personal location and social relationships – vast potential of possible (potentially contradictory) belongings (Weeks, 1990).</a:t>
            </a:r>
          </a:p>
          <a:p>
            <a:r>
              <a:rPr lang="en-GB" sz="2200" dirty="0" err="1"/>
              <a:t>Babad</a:t>
            </a:r>
            <a:r>
              <a:rPr lang="en-GB" sz="2200" dirty="0"/>
              <a:t>, E. Y., </a:t>
            </a:r>
            <a:r>
              <a:rPr lang="en-GB" sz="2200" dirty="0" err="1"/>
              <a:t>Bormbai</a:t>
            </a:r>
            <a:r>
              <a:rPr lang="en-GB" sz="2200" dirty="0"/>
              <a:t>, M. &amp; Benne, K. D. (1983). </a:t>
            </a:r>
            <a:r>
              <a:rPr lang="en-GB" sz="2200" i="1" dirty="0"/>
              <a:t>The social self: Group influences on personal identity</a:t>
            </a:r>
            <a:r>
              <a:rPr lang="en-GB" sz="2200" dirty="0"/>
              <a:t>: Sage: Thousand Oaks, CA.</a:t>
            </a:r>
          </a:p>
          <a:p>
            <a:r>
              <a:rPr lang="en-GB" sz="2200" dirty="0"/>
              <a:t>Weeks, J. (1990). The value of difference. In </a:t>
            </a:r>
            <a:r>
              <a:rPr lang="en-GB" sz="2200" i="1" dirty="0"/>
              <a:t>Identity: Community, culture, difference</a:t>
            </a:r>
            <a:r>
              <a:rPr lang="en-GB" sz="2200" dirty="0"/>
              <a:t>. Ed. J. Rutherford. 9-27. Lawrence and </a:t>
            </a:r>
            <a:r>
              <a:rPr lang="en-GB" sz="2200" dirty="0" err="1"/>
              <a:t>Wishart</a:t>
            </a:r>
            <a:r>
              <a:rPr lang="en-GB" sz="2200" dirty="0"/>
              <a:t>: London. </a:t>
            </a:r>
          </a:p>
          <a:p>
            <a:endParaRPr lang="en-GB" dirty="0"/>
          </a:p>
          <a:p>
            <a:endParaRPr lang="en-GB" dirty="0"/>
          </a:p>
        </p:txBody>
      </p:sp>
    </p:spTree>
    <p:extLst>
      <p:ext uri="{BB962C8B-B14F-4D97-AF65-F5344CB8AC3E}">
        <p14:creationId xmlns:p14="http://schemas.microsoft.com/office/powerpoint/2010/main" val="3305686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Habitus?</a:t>
            </a:r>
          </a:p>
        </p:txBody>
      </p:sp>
      <p:sp>
        <p:nvSpPr>
          <p:cNvPr id="3" name="Content Placeholder 2"/>
          <p:cNvSpPr>
            <a:spLocks noGrp="1"/>
          </p:cNvSpPr>
          <p:nvPr>
            <p:ph idx="1"/>
          </p:nvPr>
        </p:nvSpPr>
        <p:spPr>
          <a:xfrm>
            <a:off x="838200" y="1371600"/>
            <a:ext cx="10515600" cy="5250426"/>
          </a:xfrm>
        </p:spPr>
        <p:txBody>
          <a:bodyPr>
            <a:normAutofit/>
          </a:bodyPr>
          <a:lstStyle/>
          <a:p>
            <a:r>
              <a:rPr lang="en-GB" dirty="0"/>
              <a:t>Improvisations are the sort of spontaneous acts that occur when our past, brought to the present as habitus, meets with a unique blend of circumstances and for which we do not have an established response. Bourdieu (1977) calls this the art of living.</a:t>
            </a:r>
          </a:p>
          <a:p>
            <a:r>
              <a:rPr lang="en-GB" dirty="0"/>
              <a:t>Condensed, ‘improvisations from a cultural base and in response to the subject positions offered in situ are, when taken up as a symbol, potential, potential beginnings of an altered subjectivity, altered identity’ (Holland, 1998; 18)</a:t>
            </a:r>
          </a:p>
          <a:p>
            <a:r>
              <a:rPr lang="en-GB" sz="2200" dirty="0"/>
              <a:t>Bourdieu, P. (1977). Outline of a theory of Practice (Vol. 16): Cambridge University Press, Cambridge.</a:t>
            </a:r>
          </a:p>
          <a:p>
            <a:r>
              <a:rPr lang="en-GB" sz="2200" dirty="0"/>
              <a:t>Holland, D. C., </a:t>
            </a:r>
            <a:r>
              <a:rPr lang="en-GB" sz="2200" dirty="0" err="1"/>
              <a:t>Lachicotte</a:t>
            </a:r>
            <a:r>
              <a:rPr lang="en-GB" sz="2200" dirty="0"/>
              <a:t>, W. J., Skinner, D. &amp; Cain, C. (2001). </a:t>
            </a:r>
            <a:r>
              <a:rPr lang="en-GB" sz="2200" i="1" dirty="0"/>
              <a:t>Identity and agency in cultural worlds</a:t>
            </a:r>
            <a:r>
              <a:rPr lang="en-GB" sz="2200" dirty="0"/>
              <a:t>. Harvard University Press, Cambridge, Massachusetts. </a:t>
            </a:r>
          </a:p>
        </p:txBody>
      </p:sp>
    </p:spTree>
    <p:extLst>
      <p:ext uri="{BB962C8B-B14F-4D97-AF65-F5344CB8AC3E}">
        <p14:creationId xmlns:p14="http://schemas.microsoft.com/office/powerpoint/2010/main" val="3454614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view issues of structure and agency conceptually?</a:t>
            </a:r>
          </a:p>
        </p:txBody>
      </p:sp>
      <p:sp>
        <p:nvSpPr>
          <p:cNvPr id="3" name="Content Placeholder 2"/>
          <p:cNvSpPr>
            <a:spLocks noGrp="1"/>
          </p:cNvSpPr>
          <p:nvPr>
            <p:ph idx="1"/>
          </p:nvPr>
        </p:nvSpPr>
        <p:spPr/>
        <p:txBody>
          <a:bodyPr>
            <a:normAutofit/>
          </a:bodyPr>
          <a:lstStyle/>
          <a:p>
            <a:r>
              <a:rPr lang="en-GB" sz="3600" dirty="0"/>
              <a:t>Divide within sociology between macro and micro levels e.g. Durkheim and </a:t>
            </a:r>
            <a:r>
              <a:rPr lang="en-GB" sz="3600" dirty="0" err="1"/>
              <a:t>WeberHuman</a:t>
            </a:r>
            <a:r>
              <a:rPr lang="en-GB" sz="3600" dirty="0"/>
              <a:t> agency and social structure are in a relationship with each other – traditions, institutions, moral codes and established ways of doing things, but these can be changed when people ignore, replace or reproduce them differently, particularly when culture is challenged (e.g. when the woman climbed the house – Holland et al. [1998])</a:t>
            </a:r>
          </a:p>
        </p:txBody>
      </p:sp>
    </p:spTree>
    <p:extLst>
      <p:ext uri="{BB962C8B-B14F-4D97-AF65-F5344CB8AC3E}">
        <p14:creationId xmlns:p14="http://schemas.microsoft.com/office/powerpoint/2010/main" val="3485141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Presentation outline:</a:t>
            </a:r>
          </a:p>
        </p:txBody>
      </p:sp>
      <p:sp>
        <p:nvSpPr>
          <p:cNvPr id="3" name="Content Placeholder 2"/>
          <p:cNvSpPr>
            <a:spLocks noGrp="1"/>
          </p:cNvSpPr>
          <p:nvPr>
            <p:ph idx="1"/>
          </p:nvPr>
        </p:nvSpPr>
        <p:spPr/>
        <p:txBody>
          <a:bodyPr>
            <a:normAutofit/>
          </a:bodyPr>
          <a:lstStyle/>
          <a:p>
            <a:r>
              <a:rPr lang="en-GB" sz="3200" dirty="0"/>
              <a:t>Outline my own professional identity and the shaping forces I’ve experienced </a:t>
            </a:r>
          </a:p>
          <a:p>
            <a:r>
              <a:rPr lang="en-GB" sz="3200" dirty="0"/>
              <a:t>Briefly present contemporary theoretical approaches to understanding and researching identity</a:t>
            </a:r>
          </a:p>
          <a:p>
            <a:r>
              <a:rPr lang="en-GB" sz="3200" dirty="0"/>
              <a:t>Use these constructs to explore issues in professional education </a:t>
            </a:r>
          </a:p>
        </p:txBody>
      </p:sp>
    </p:spTree>
    <p:extLst>
      <p:ext uri="{BB962C8B-B14F-4D97-AF65-F5344CB8AC3E}">
        <p14:creationId xmlns:p14="http://schemas.microsoft.com/office/powerpoint/2010/main" val="3513978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6568" y="180169"/>
            <a:ext cx="8021586" cy="6561073"/>
          </a:xfrm>
          <a:prstGeom prst="rect">
            <a:avLst/>
          </a:prstGeom>
        </p:spPr>
      </p:pic>
    </p:spTree>
    <p:extLst>
      <p:ext uri="{BB962C8B-B14F-4D97-AF65-F5344CB8AC3E}">
        <p14:creationId xmlns:p14="http://schemas.microsoft.com/office/powerpoint/2010/main" val="1459063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Identification and modernity</a:t>
            </a:r>
          </a:p>
        </p:txBody>
      </p:sp>
      <p:sp>
        <p:nvSpPr>
          <p:cNvPr id="3" name="Content Placeholder 2"/>
          <p:cNvSpPr>
            <a:spLocks noGrp="1"/>
          </p:cNvSpPr>
          <p:nvPr>
            <p:ph idx="1"/>
          </p:nvPr>
        </p:nvSpPr>
        <p:spPr>
          <a:xfrm>
            <a:off x="838200" y="1690688"/>
            <a:ext cx="10515600" cy="5167311"/>
          </a:xfrm>
        </p:spPr>
        <p:txBody>
          <a:bodyPr/>
          <a:lstStyle/>
          <a:p>
            <a:r>
              <a:rPr lang="en-GB" sz="3200" dirty="0"/>
              <a:t>Gauntlett (2008) puts Giddens at the centre of the emergence of identity who suggests that, when tradition dominates, we don’t think about our actions much</a:t>
            </a:r>
          </a:p>
          <a:p>
            <a:r>
              <a:rPr lang="en-GB" sz="3200" dirty="0"/>
              <a:t>‘What to do? How to act? Who to be? These are focal questions for everyone living in circumstances of late modernity and ones which, on some level or another, all of us answer, either discursively or through day to day social behaviour (Giddens 2013: 70)</a:t>
            </a:r>
          </a:p>
          <a:p>
            <a:pPr lvl="0"/>
            <a:r>
              <a:rPr lang="en-GB" sz="2000" dirty="0">
                <a:solidFill>
                  <a:prstClr val="black"/>
                </a:solidFill>
              </a:rPr>
              <a:t>Gauntlett. D. (2008) </a:t>
            </a:r>
            <a:r>
              <a:rPr lang="en-GB" sz="2000" i="1" dirty="0">
                <a:solidFill>
                  <a:prstClr val="black"/>
                </a:solidFill>
              </a:rPr>
              <a:t>Media, gender and identity: An introduction</a:t>
            </a:r>
            <a:r>
              <a:rPr lang="en-GB" sz="2000" dirty="0">
                <a:solidFill>
                  <a:prstClr val="black"/>
                </a:solidFill>
              </a:rPr>
              <a:t>. Routledge. London.</a:t>
            </a:r>
          </a:p>
          <a:p>
            <a:r>
              <a:rPr lang="en-GB" sz="2000" dirty="0"/>
              <a:t>Giddens, A. (2013). </a:t>
            </a:r>
            <a:r>
              <a:rPr lang="en-GB" sz="2000" i="1" dirty="0"/>
              <a:t>Modernity and self-identity. Self and society in the late modern age</a:t>
            </a:r>
            <a:r>
              <a:rPr lang="en-GB" sz="2000" dirty="0"/>
              <a:t>. John Wiley and Sons: New Jersey.</a:t>
            </a:r>
          </a:p>
        </p:txBody>
      </p:sp>
    </p:spTree>
    <p:extLst>
      <p:ext uri="{BB962C8B-B14F-4D97-AF65-F5344CB8AC3E}">
        <p14:creationId xmlns:p14="http://schemas.microsoft.com/office/powerpoint/2010/main" val="4105730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does this mean to physiotherapy and physiotherapy education if professional identity?</a:t>
            </a:r>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GB" dirty="0"/>
              <a:t>What aspects and issues make up our/my/your identity? And </a:t>
            </a:r>
          </a:p>
          <a:p>
            <a:pPr marL="514350" indent="-514350">
              <a:buFont typeface="+mj-lt"/>
              <a:buAutoNum type="arabicPeriod"/>
            </a:pPr>
            <a:r>
              <a:rPr lang="en-GB" dirty="0"/>
              <a:t>If identity is:</a:t>
            </a:r>
          </a:p>
          <a:p>
            <a:pPr marL="971550" lvl="1" indent="-514350">
              <a:buFont typeface="+mj-lt"/>
              <a:buAutoNum type="arabicPeriod"/>
            </a:pPr>
            <a:r>
              <a:rPr lang="en-GB" dirty="0"/>
              <a:t>social and structural and in constant flux....</a:t>
            </a:r>
          </a:p>
          <a:p>
            <a:pPr marL="971550" lvl="1" indent="-514350">
              <a:buFont typeface="+mj-lt"/>
              <a:buAutoNum type="arabicPeriod"/>
            </a:pPr>
            <a:r>
              <a:rPr lang="en-GB" dirty="0"/>
              <a:t>Is 'contained' and historically framed...</a:t>
            </a:r>
          </a:p>
          <a:p>
            <a:pPr marL="971550" lvl="1" indent="-514350">
              <a:buFont typeface="+mj-lt"/>
              <a:buAutoNum type="arabicPeriod"/>
            </a:pPr>
            <a:r>
              <a:rPr lang="en-GB" dirty="0"/>
              <a:t>Is worked, created, agreed and disagreed upon, there are tensions about what it is to be a physiotherapist and these have to be answered in practice...</a:t>
            </a:r>
          </a:p>
          <a:p>
            <a:pPr marL="971550" lvl="1" indent="-514350">
              <a:buFont typeface="+mj-lt"/>
              <a:buAutoNum type="arabicPeriod"/>
            </a:pPr>
            <a:r>
              <a:rPr lang="en-GB" dirty="0"/>
              <a:t>Combines convention and innovation...</a:t>
            </a:r>
          </a:p>
          <a:p>
            <a:pPr marL="971550" lvl="1" indent="-514350">
              <a:buFont typeface="+mj-lt"/>
              <a:buAutoNum type="arabicPeriod"/>
            </a:pPr>
            <a:r>
              <a:rPr lang="en-GB" dirty="0"/>
              <a:t>Relies upon the narratives we have for ourselves....</a:t>
            </a:r>
          </a:p>
          <a:p>
            <a:pPr marL="971550" lvl="1" indent="-514350">
              <a:buFont typeface="+mj-lt"/>
              <a:buAutoNum type="arabicPeriod"/>
            </a:pPr>
            <a:r>
              <a:rPr lang="en-GB" dirty="0"/>
              <a:t>Expresses power relations with others......</a:t>
            </a:r>
          </a:p>
          <a:p>
            <a:pPr marL="514350" indent="-514350">
              <a:buFont typeface="+mj-lt"/>
              <a:buAutoNum type="arabicPeriod"/>
            </a:pPr>
            <a:r>
              <a:rPr lang="en-GB" dirty="0"/>
              <a:t>Then what do these issues mean for preparing people to join the profession? </a:t>
            </a:r>
          </a:p>
        </p:txBody>
      </p:sp>
    </p:spTree>
    <p:extLst>
      <p:ext uri="{BB962C8B-B14F-4D97-AF65-F5344CB8AC3E}">
        <p14:creationId xmlns:p14="http://schemas.microsoft.com/office/powerpoint/2010/main" val="1298026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impact of education? </a:t>
            </a:r>
          </a:p>
        </p:txBody>
      </p:sp>
      <p:pic>
        <p:nvPicPr>
          <p:cNvPr id="4" name="Content Placeholder 3"/>
          <p:cNvPicPr>
            <a:picLocks noGrp="1" noChangeAspect="1"/>
          </p:cNvPicPr>
          <p:nvPr>
            <p:ph idx="1"/>
          </p:nvPr>
        </p:nvPicPr>
        <p:blipFill>
          <a:blip r:embed="rId2"/>
          <a:stretch>
            <a:fillRect/>
          </a:stretch>
        </p:blipFill>
        <p:spPr>
          <a:xfrm>
            <a:off x="640433" y="1843548"/>
            <a:ext cx="9771928" cy="3451123"/>
          </a:xfrm>
          <a:prstGeom prst="rect">
            <a:avLst/>
          </a:prstGeom>
        </p:spPr>
      </p:pic>
    </p:spTree>
    <p:extLst>
      <p:ext uri="{BB962C8B-B14F-4D97-AF65-F5344CB8AC3E}">
        <p14:creationId xmlns:p14="http://schemas.microsoft.com/office/powerpoint/2010/main" val="3160984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7290" y="1010657"/>
            <a:ext cx="8263246" cy="5301653"/>
          </a:xfrm>
          <a:prstGeom prst="rect">
            <a:avLst/>
          </a:prstGeom>
        </p:spPr>
      </p:pic>
    </p:spTree>
    <p:extLst>
      <p:ext uri="{BB962C8B-B14F-4D97-AF65-F5344CB8AC3E}">
        <p14:creationId xmlns:p14="http://schemas.microsoft.com/office/powerpoint/2010/main" val="336343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am I interested in identity?</a:t>
            </a:r>
          </a:p>
        </p:txBody>
      </p:sp>
      <p:sp>
        <p:nvSpPr>
          <p:cNvPr id="3" name="Content Placeholder 2"/>
          <p:cNvSpPr>
            <a:spLocks noGrp="1"/>
          </p:cNvSpPr>
          <p:nvPr>
            <p:ph idx="1"/>
          </p:nvPr>
        </p:nvSpPr>
        <p:spPr/>
        <p:txBody>
          <a:bodyPr/>
          <a:lstStyle/>
          <a:p>
            <a:r>
              <a:rPr lang="en-GB" dirty="0"/>
              <a:t>Learning = identity formation</a:t>
            </a:r>
          </a:p>
          <a:p>
            <a:endParaRPr lang="en-GB" dirty="0"/>
          </a:p>
          <a:p>
            <a:r>
              <a:rPr lang="en-GB" dirty="0"/>
              <a:t>Learning is a process of ‘becoming’, with who we are being represented by our identities (</a:t>
            </a:r>
            <a:r>
              <a:rPr lang="en-GB" dirty="0" err="1"/>
              <a:t>Dall’Alba</a:t>
            </a:r>
            <a:r>
              <a:rPr lang="en-GB" dirty="0"/>
              <a:t> and Barnacle, 2007) … and because I am aware of my own identity journey</a:t>
            </a:r>
          </a:p>
          <a:p>
            <a:endParaRPr lang="en-GB" dirty="0"/>
          </a:p>
          <a:p>
            <a:endParaRPr lang="en-GB" dirty="0"/>
          </a:p>
          <a:p>
            <a:pPr marL="0" indent="0">
              <a:buNone/>
            </a:pPr>
            <a:r>
              <a:rPr lang="en-GB" sz="2400" dirty="0"/>
              <a:t>   </a:t>
            </a:r>
            <a:r>
              <a:rPr lang="en-GB" sz="2400" dirty="0" err="1"/>
              <a:t>Dall’Alba</a:t>
            </a:r>
            <a:r>
              <a:rPr lang="en-GB" sz="2400" dirty="0"/>
              <a:t>, G., &amp; Barnacle, R. (2007). An ontological turn for higher education, </a:t>
            </a:r>
            <a:r>
              <a:rPr lang="en-GB" sz="2400" i="1" dirty="0"/>
              <a:t>Studies in Higher Education</a:t>
            </a:r>
            <a:r>
              <a:rPr lang="en-GB" sz="2400" dirty="0"/>
              <a:t>, 32(6), 679-691. </a:t>
            </a:r>
          </a:p>
        </p:txBody>
      </p:sp>
    </p:spTree>
    <p:extLst>
      <p:ext uri="{BB962C8B-B14F-4D97-AF65-F5344CB8AC3E}">
        <p14:creationId xmlns:p14="http://schemas.microsoft.com/office/powerpoint/2010/main" val="121264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6066" y="250521"/>
            <a:ext cx="8567801" cy="6488482"/>
          </a:xfrm>
          <a:prstGeom prst="rect">
            <a:avLst/>
          </a:prstGeom>
        </p:spPr>
      </p:pic>
    </p:spTree>
    <p:extLst>
      <p:ext uri="{BB962C8B-B14F-4D97-AF65-F5344CB8AC3E}">
        <p14:creationId xmlns:p14="http://schemas.microsoft.com/office/powerpoint/2010/main" val="42244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7073" y="162233"/>
            <a:ext cx="8362334" cy="6486725"/>
          </a:xfrm>
          <a:prstGeom prst="rect">
            <a:avLst/>
          </a:prstGeom>
        </p:spPr>
      </p:pic>
    </p:spTree>
    <p:extLst>
      <p:ext uri="{BB962C8B-B14F-4D97-AF65-F5344CB8AC3E}">
        <p14:creationId xmlns:p14="http://schemas.microsoft.com/office/powerpoint/2010/main" val="2919735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2698" y="0"/>
            <a:ext cx="6548283" cy="6858000"/>
          </a:xfrm>
          <a:prstGeom prst="rect">
            <a:avLst/>
          </a:prstGeom>
        </p:spPr>
      </p:pic>
    </p:spTree>
    <p:extLst>
      <p:ext uri="{BB962C8B-B14F-4D97-AF65-F5344CB8AC3E}">
        <p14:creationId xmlns:p14="http://schemas.microsoft.com/office/powerpoint/2010/main" val="200056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5845" y="383459"/>
            <a:ext cx="8450826" cy="6089338"/>
          </a:xfrm>
          <a:prstGeom prst="rect">
            <a:avLst/>
          </a:prstGeom>
        </p:spPr>
      </p:pic>
    </p:spTree>
    <p:extLst>
      <p:ext uri="{BB962C8B-B14F-4D97-AF65-F5344CB8AC3E}">
        <p14:creationId xmlns:p14="http://schemas.microsoft.com/office/powerpoint/2010/main" val="3101042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7071" y="143474"/>
            <a:ext cx="8701548" cy="6286823"/>
          </a:xfrm>
          <a:prstGeom prst="rect">
            <a:avLst/>
          </a:prstGeom>
        </p:spPr>
      </p:pic>
    </p:spTree>
    <p:extLst>
      <p:ext uri="{BB962C8B-B14F-4D97-AF65-F5344CB8AC3E}">
        <p14:creationId xmlns:p14="http://schemas.microsoft.com/office/powerpoint/2010/main" val="2205134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6916" y="619432"/>
            <a:ext cx="10353367" cy="5783126"/>
          </a:xfrm>
          <a:prstGeom prst="rect">
            <a:avLst/>
          </a:prstGeom>
        </p:spPr>
      </p:pic>
    </p:spTree>
    <p:extLst>
      <p:ext uri="{BB962C8B-B14F-4D97-AF65-F5344CB8AC3E}">
        <p14:creationId xmlns:p14="http://schemas.microsoft.com/office/powerpoint/2010/main" val="3654568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134</TotalTime>
  <Words>1413</Words>
  <Application>Microsoft Office PowerPoint</Application>
  <PresentationFormat>Widescreen</PresentationFormat>
  <Paragraphs>67</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Theoretical Constructs of Professional Identity and their Meanings for Physiotherapy </vt:lpstr>
      <vt:lpstr>Presentation outline:</vt:lpstr>
      <vt:lpstr>Why am I interested in identity?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identity? It is social and negotiated </vt:lpstr>
      <vt:lpstr>What is identity? It is ongoing…</vt:lpstr>
      <vt:lpstr>If the self is made, what form does it take?</vt:lpstr>
      <vt:lpstr>Foucault and the self – structure vs. agency</vt:lpstr>
      <vt:lpstr>Identity or Identification?</vt:lpstr>
      <vt:lpstr>So, what is identification? A meta-concept</vt:lpstr>
      <vt:lpstr>Habitus?</vt:lpstr>
      <vt:lpstr>How to view issues of structure and agency conceptually?</vt:lpstr>
      <vt:lpstr>PowerPoint Presentation</vt:lpstr>
      <vt:lpstr>Identification and modernity</vt:lpstr>
      <vt:lpstr>What does this mean to physiotherapy and physiotherapy education if professional identity?</vt:lpstr>
      <vt:lpstr>What is the impact of education? </vt:lpstr>
      <vt:lpstr>PowerPoint Presentation</vt:lpstr>
    </vt:vector>
  </TitlesOfParts>
  <Company>University of Brighton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Theoretical Constructs of Professional Identity,  and their Meanings for Physiotherapy</dc:title>
  <dc:creator>Hazel Horobin</dc:creator>
  <cp:lastModifiedBy>Angela Wright</cp:lastModifiedBy>
  <cp:revision>10</cp:revision>
  <dcterms:created xsi:type="dcterms:W3CDTF">2019-07-23T15:36:35Z</dcterms:created>
  <dcterms:modified xsi:type="dcterms:W3CDTF">2019-07-25T20:12:02Z</dcterms:modified>
</cp:coreProperties>
</file>