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4"/>
  </p:notesMasterIdLst>
  <p:sldIdLst>
    <p:sldId id="256" r:id="rId2"/>
    <p:sldId id="258" r:id="rId3"/>
    <p:sldId id="264" r:id="rId4"/>
    <p:sldId id="267" r:id="rId5"/>
    <p:sldId id="260" r:id="rId6"/>
    <p:sldId id="265" r:id="rId7"/>
    <p:sldId id="261" r:id="rId8"/>
    <p:sldId id="266" r:id="rId9"/>
    <p:sldId id="270" r:id="rId10"/>
    <p:sldId id="269" r:id="rId11"/>
    <p:sldId id="25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 snapToGrid="0" snapToObjects="1">
      <p:cViewPr varScale="1">
        <p:scale>
          <a:sx n="69" d="100"/>
          <a:sy n="69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BFD5-CAC6-AB42-85B7-996025661DA8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9274-1454-A84B-BE08-6341FBBE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ask for some examples – Jenny</a:t>
            </a:r>
          </a:p>
          <a:p>
            <a:r>
              <a:rPr lang="en-US" baseline="0" dirty="0" smtClean="0"/>
              <a:t>Dave 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Complicated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is one that can be understood by </a:t>
            </a:r>
            <a:r>
              <a:rPr lang="en-US" sz="1200" dirty="0" err="1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analysing</a:t>
            </a: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the interaction of its component parts (reductionism)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how many examples of complicated systems can you name (some help to get you started…car engine)?</a:t>
            </a:r>
          </a:p>
          <a:p>
            <a:endParaRPr lang="en-US" dirty="0" smtClean="0"/>
          </a:p>
          <a:p>
            <a:r>
              <a:rPr lang="en-US" dirty="0" smtClean="0"/>
              <a:t>Complex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is one that cannot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‘Complexity arises from the interaction between the components of a system and the interaction between the system and the environment’ (</a:t>
            </a:r>
            <a:r>
              <a:rPr lang="en-US" sz="1200" dirty="0" err="1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Hassey</a:t>
            </a: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2002, p.63)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how many examples of complex systems can you name (e.g. therapy)?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People’s knowledge will always be partial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Which means that there will always be uncertainty/ambiguity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Ambiguity creates tension - some bad (we’re anxious that we don’t know enough), some good (we search for answers)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Western science is based on the belief that the world is ‘external’ to us and can be ‘known’ (studied, observed, understood)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Science is intolerant of ambiguity and tries to eliminate it - replacing uncertainty with facts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We use science to study the world, and thereby dominate nature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Medical science considers patients as data in the same way as biologists, chemists and physicists study atoms, trees and the cosmos</a:t>
            </a:r>
          </a:p>
          <a:p>
            <a:pPr marL="434593" lvl="0" indent="-434593" defTabSz="344677">
              <a:spcBef>
                <a:spcPts val="1800"/>
              </a:spcBef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err="1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Scepticism</a:t>
            </a:r>
            <a:r>
              <a:rPr lang="en-US" sz="1200" dirty="0" smtClean="0">
                <a:solidFill>
                  <a:srgbClr val="5E524C"/>
                </a:solidFill>
                <a:effectLst>
                  <a:outerShdw blurRad="14985" dist="14985" dir="5520000" rotWithShape="0">
                    <a:srgbClr val="FFFFFF">
                      <a:alpha val="71999"/>
                    </a:srgbClr>
                  </a:outerShdw>
                </a:effectLst>
              </a:rPr>
              <a:t> of medical science is directed at this logic…are people just complicated biological systems or are they more complex than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Either</a:t>
            </a:r>
            <a:r>
              <a:rPr lang="en-US" baseline="0" dirty="0" smtClean="0"/>
              <a:t> in small groups or to the group as one – to decide on the day. Animate in the table as a prompt if needed.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 might include: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might physiotherapy traditionally approach this</a:t>
            </a:r>
            <a:r>
              <a:rPr lang="en-US" baseline="0" dirty="0" smtClean="0"/>
              <a:t> situation? (as a complicated problem)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what ways might this</a:t>
            </a:r>
            <a:r>
              <a:rPr lang="en-US" baseline="0" dirty="0" smtClean="0"/>
              <a:t> physiotherapy encounter be understood as complex?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if the patient already understands </a:t>
            </a:r>
            <a:r>
              <a:rPr lang="en-US" baseline="0" dirty="0" err="1" smtClean="0"/>
              <a:t>biopsychosocial</a:t>
            </a:r>
            <a:r>
              <a:rPr lang="en-US" baseline="0" dirty="0" smtClean="0"/>
              <a:t> theories of pain – how might complexity add help you re-think your approach?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what ways might an understanding of complexity open up new options for your understanding of your role in this situation?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what ways might an understanding of complexity be relevant</a:t>
            </a:r>
            <a:r>
              <a:rPr lang="en-US" baseline="0" dirty="0" smtClean="0"/>
              <a:t> to this patient?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practical strategies might you discuss in collaboration with your patient as options for integrating an understanding of complexity in this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7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Intersections… See </a:t>
            </a:r>
            <a:r>
              <a:rPr lang="en-US" baseline="0" dirty="0" smtClean="0"/>
              <a:t>what happens when numbers come up … are assumptions are made? A BMI of 32 could be a fit rugby player, person might already be exercising, people might not want to address weight at the moment but focus on other things in their life/in their physiotherapy session.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Animate in the pictures following discussion in groups/individual (to be decided on the day).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</a:t>
            </a:r>
            <a:r>
              <a:rPr lang="en-US" baseline="0" dirty="0" smtClean="0"/>
              <a:t> might include: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might be a traditional</a:t>
            </a:r>
            <a:r>
              <a:rPr lang="en-US" baseline="0" dirty="0" smtClean="0"/>
              <a:t> physiotherapy approach here? (as a complicated problem)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what other ways might this</a:t>
            </a:r>
            <a:r>
              <a:rPr lang="en-US" baseline="0" dirty="0" smtClean="0"/>
              <a:t> physiotherapy encounter now be understood as complex?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what ways might an understanding of complexity open up new options for your understanding of your role in this situation? Subjectivity etc.</a:t>
            </a:r>
            <a:endParaRPr lang="en-US" dirty="0" smtClean="0"/>
          </a:p>
          <a:p>
            <a:r>
              <a:rPr lang="en-US" dirty="0" smtClean="0"/>
              <a:t>In what ways might an understanding of complexity be relevant</a:t>
            </a:r>
            <a:r>
              <a:rPr lang="en-US" baseline="0" dirty="0" smtClean="0"/>
              <a:t> to this patient?</a:t>
            </a:r>
          </a:p>
          <a:p>
            <a:r>
              <a:rPr lang="en-US" baseline="0" dirty="0" smtClean="0"/>
              <a:t>What practical strategies might you collaboratively discuss with your patient as options for integrating an understanding of complexity in this instance.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earlier points: </a:t>
            </a:r>
            <a:r>
              <a:rPr lang="en-US" sz="1200" dirty="0" smtClean="0">
                <a:solidFill>
                  <a:srgbClr val="E5DFD6"/>
                </a:solidFill>
              </a:rPr>
              <a:t>People are innately complex,</a:t>
            </a:r>
            <a:r>
              <a:rPr lang="en-US" sz="1200" baseline="0" dirty="0" smtClean="0">
                <a:solidFill>
                  <a:srgbClr val="E5DFD6"/>
                </a:solidFill>
              </a:rPr>
              <a:t> </a:t>
            </a:r>
            <a:r>
              <a:rPr lang="en-US" sz="1200" dirty="0" smtClean="0">
                <a:solidFill>
                  <a:srgbClr val="E5DFD6"/>
                </a:solidFill>
              </a:rPr>
              <a:t>Cannot be fully known,</a:t>
            </a:r>
            <a:r>
              <a:rPr lang="en-US" sz="1200" baseline="0" dirty="0" smtClean="0">
                <a:solidFill>
                  <a:srgbClr val="E5DFD6"/>
                </a:solidFill>
              </a:rPr>
              <a:t> </a:t>
            </a:r>
            <a:r>
              <a:rPr lang="en-US" sz="1200" dirty="0" smtClean="0">
                <a:solidFill>
                  <a:srgbClr val="E5DFD6"/>
                </a:solidFill>
              </a:rPr>
              <a:t>Each person unique,</a:t>
            </a:r>
            <a:r>
              <a:rPr lang="en-US" sz="1200" baseline="0" dirty="0" smtClean="0">
                <a:solidFill>
                  <a:srgbClr val="E5DFD6"/>
                </a:solidFill>
              </a:rPr>
              <a:t> </a:t>
            </a:r>
            <a:r>
              <a:rPr lang="en-US" sz="1200" dirty="0" smtClean="0">
                <a:solidFill>
                  <a:srgbClr val="E5DFD6"/>
                </a:solidFill>
              </a:rPr>
              <a:t>Unique world view / lived world,</a:t>
            </a:r>
            <a:r>
              <a:rPr lang="en-US" sz="1200" baseline="0" dirty="0" smtClean="0">
                <a:solidFill>
                  <a:srgbClr val="E5DFD6"/>
                </a:solidFill>
              </a:rPr>
              <a:t> </a:t>
            </a:r>
            <a:r>
              <a:rPr lang="en-US" sz="1200" dirty="0" smtClean="0">
                <a:solidFill>
                  <a:srgbClr val="E5DFD6"/>
                </a:solidFill>
              </a:rPr>
              <a:t>Subjectivity defies mastery,</a:t>
            </a:r>
            <a:r>
              <a:rPr lang="en-US" sz="1200" baseline="0" dirty="0" smtClean="0">
                <a:solidFill>
                  <a:srgbClr val="E5DFD6"/>
                </a:solidFill>
              </a:rPr>
              <a:t> </a:t>
            </a:r>
            <a:r>
              <a:rPr lang="en-US" sz="1200" dirty="0" smtClean="0">
                <a:solidFill>
                  <a:srgbClr val="E5DFD6"/>
                </a:solidFill>
              </a:rPr>
              <a:t>Cannot be compartmentalized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Close – CPN</a:t>
            </a:r>
            <a:r>
              <a:rPr lang="en-US" baseline="0" dirty="0" smtClean="0"/>
              <a:t> and forum plug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274-1454-A84B-BE08-6341FBBE7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400" b="1" cap="all" spc="27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4387584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1786568-AFD9-514D-84FE-DBC6A4F16660}" type="datetimeFigureOut">
              <a:rPr lang="en-US" smtClean="0"/>
              <a:t>26/09/15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C303740-4D61-6F43-8742-14034F415A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821973"/>
            <a:ext cx="2278057" cy="20253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Jenny Setchell</a:t>
            </a:r>
          </a:p>
          <a:p>
            <a:r>
              <a:rPr lang="en-US" dirty="0" smtClean="0"/>
              <a:t>Research Fellow</a:t>
            </a:r>
          </a:p>
          <a:p>
            <a:r>
              <a:rPr lang="en-US" dirty="0" smtClean="0"/>
              <a:t>School of Health and Rehab Sciences</a:t>
            </a:r>
          </a:p>
          <a:p>
            <a:r>
              <a:rPr lang="en-US" dirty="0" smtClean="0"/>
              <a:t>University of QLD</a:t>
            </a:r>
          </a:p>
          <a:p>
            <a:r>
              <a:rPr lang="en-US" dirty="0" smtClean="0"/>
              <a:t>Brisbane </a:t>
            </a:r>
          </a:p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pain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71381" y="3821973"/>
            <a:ext cx="2278057" cy="1924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Dave Nicholls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School of Clinical Sciences</a:t>
            </a:r>
          </a:p>
          <a:p>
            <a:r>
              <a:rPr lang="en-US" dirty="0" smtClean="0"/>
              <a:t>AUT University</a:t>
            </a:r>
          </a:p>
          <a:p>
            <a:r>
              <a:rPr lang="en-US" dirty="0" smtClean="0"/>
              <a:t>Auckland</a:t>
            </a:r>
          </a:p>
          <a:p>
            <a:r>
              <a:rPr lang="en-US" dirty="0" smtClean="0"/>
              <a:t>New Zealand</a:t>
            </a:r>
          </a:p>
        </p:txBody>
      </p:sp>
      <p:pic>
        <p:nvPicPr>
          <p:cNvPr id="5" name="Picture 4" descr="CPN_TRANSPARENT_LAND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" y="245558"/>
            <a:ext cx="2822448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1312" y="2467889"/>
            <a:ext cx="519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patient has a BMI of 32 (</a:t>
            </a:r>
            <a:r>
              <a:rPr lang="en-US" dirty="0" err="1" smtClean="0"/>
              <a:t>ie</a:t>
            </a:r>
            <a:r>
              <a:rPr lang="en-US" dirty="0" smtClean="0"/>
              <a:t> is </a:t>
            </a:r>
            <a:r>
              <a:rPr lang="en-US" dirty="0" err="1" smtClean="0"/>
              <a:t>classifed</a:t>
            </a:r>
            <a:r>
              <a:rPr lang="en-US" dirty="0" smtClean="0"/>
              <a:t> as obese).</a:t>
            </a:r>
            <a:endParaRPr lang="en-US" dirty="0"/>
          </a:p>
        </p:txBody>
      </p:sp>
      <p:pic>
        <p:nvPicPr>
          <p:cNvPr id="5" name="Picture 4" descr="rugby pl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7" y="2022098"/>
            <a:ext cx="2292266" cy="3439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o fat to ru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13" y="3546977"/>
            <a:ext cx="5213208" cy="2693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ther stuff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13" y="789479"/>
            <a:ext cx="5481811" cy="2617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17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physiotherapy is in complex ideas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4320" y="2402870"/>
            <a:ext cx="2834640" cy="2631279"/>
          </a:xfrm>
        </p:spPr>
        <p:txBody>
          <a:bodyPr/>
          <a:lstStyle/>
          <a:p>
            <a:pPr marL="285750" indent="-285750">
              <a:buClrTx/>
              <a:buFont typeface="Arial"/>
              <a:buChar char="•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Acute/cure in decline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Ageing population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Long-term illness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Changing economy of HC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Skepticism of biomedicine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Openness to CAMs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Growing techno-science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Embodiment</a:t>
            </a:r>
          </a:p>
        </p:txBody>
      </p:sp>
      <p:pic>
        <p:nvPicPr>
          <p:cNvPr id="11" name="Picture Placeholder 10" descr="Screen Shot 2015-09-03 at 4.07.18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r="12068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456857" y="5289968"/>
            <a:ext cx="250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 management is a paradigm example of the challenge of future health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9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to close?  What opens?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PN_TRANSPARENT_LAND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88" y="5945274"/>
            <a:ext cx="2330691" cy="73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851" y="5295548"/>
            <a:ext cx="42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Critical Forum: Tuesday 10.30-12.30am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41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67829" y="2679268"/>
            <a:ext cx="5120640" cy="14763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 smtClean="0"/>
              <a:t>is pain complex?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6225" y="319773"/>
            <a:ext cx="8591550" cy="5481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People in pain are complex, not complicated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3361" y="2125547"/>
            <a:ext cx="6598936" cy="3673116"/>
            <a:chOff x="1023361" y="2125547"/>
            <a:chExt cx="6598936" cy="3673116"/>
          </a:xfrm>
        </p:grpSpPr>
        <p:pic>
          <p:nvPicPr>
            <p:cNvPr id="8" name="car engine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3361" y="2256687"/>
              <a:ext cx="3038651" cy="2766610"/>
            </a:xfrm>
            <a:prstGeom prst="rect">
              <a:avLst/>
            </a:prstGeom>
            <a:ln w="25400">
              <a:solidFill>
                <a:srgbClr val="F3F7F5"/>
              </a:solidFill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90409" y="2125547"/>
              <a:ext cx="2331888" cy="30399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84863" y="5423212"/>
              <a:ext cx="140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Complicated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9600" y="5429331"/>
              <a:ext cx="1045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Complex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0" y="2256687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397256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cap="all" spc="195" dirty="0">
                <a:solidFill>
                  <a:srgbClr val="3E3B39"/>
                </a:solidFill>
                <a:effectLst>
                  <a:outerShdw blurRad="17272" dist="17272" dir="5520000" rotWithShape="0">
                    <a:srgbClr val="FFFFFF">
                      <a:alpha val="71999"/>
                    </a:srgbClr>
                  </a:outerShdw>
                </a:effectLst>
              </a:rPr>
              <a:t>‘There is complexity if things relate but don’t add up, if events occur but not within the processes of linear time, and if phenomena share a space but cannot be mapped in terms of a single set of three-dimensional coordinates’</a:t>
            </a:r>
          </a:p>
          <a:p>
            <a:pPr lvl="0" defTabSz="397256">
              <a:defRPr sz="1800" cap="none" spc="0">
                <a:solidFill>
                  <a:srgbClr val="000000"/>
                </a:solidFill>
                <a:effectLst/>
              </a:defRPr>
            </a:pPr>
            <a:endParaRPr lang="en-US" cap="all" spc="195" dirty="0">
              <a:solidFill>
                <a:srgbClr val="3E3B39"/>
              </a:solidFill>
              <a:effectLst>
                <a:outerShdw blurRad="17272" dist="17272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lvl="0" defTabSz="397256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cap="all" spc="195" dirty="0">
                <a:solidFill>
                  <a:srgbClr val="3E3B39"/>
                </a:solidFill>
                <a:effectLst>
                  <a:outerShdw blurRad="17272" dist="17272" dir="5520000" rotWithShape="0">
                    <a:srgbClr val="FFFFFF">
                      <a:alpha val="71999"/>
                    </a:srgbClr>
                  </a:outerShdw>
                </a:effectLst>
              </a:rPr>
              <a:t>- </a:t>
            </a:r>
            <a:r>
              <a:rPr lang="en-US" cap="all" spc="195" dirty="0" err="1">
                <a:solidFill>
                  <a:srgbClr val="3E3B39"/>
                </a:solidFill>
                <a:effectLst>
                  <a:outerShdw blurRad="17272" dist="17272" dir="5520000" rotWithShape="0">
                    <a:srgbClr val="FFFFFF">
                      <a:alpha val="71999"/>
                    </a:srgbClr>
                  </a:outerShdw>
                </a:effectLst>
              </a:rPr>
              <a:t>Mol</a:t>
            </a:r>
            <a:r>
              <a:rPr lang="en-US" cap="all" spc="195" dirty="0">
                <a:solidFill>
                  <a:srgbClr val="3E3B39"/>
                </a:solidFill>
                <a:effectLst>
                  <a:outerShdw blurRad="17272" dist="17272" dir="5520000" rotWithShape="0">
                    <a:srgbClr val="FFFFFF">
                      <a:alpha val="71999"/>
                    </a:srgbClr>
                  </a:outerShdw>
                </a:effectLst>
              </a:rPr>
              <a:t> and Law (2006)</a:t>
            </a:r>
          </a:p>
        </p:txBody>
      </p:sp>
    </p:spTree>
    <p:extLst>
      <p:ext uri="{BB962C8B-B14F-4D97-AF65-F5344CB8AC3E}">
        <p14:creationId xmlns:p14="http://schemas.microsoft.com/office/powerpoint/2010/main" val="1645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8063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2500" b="1" cap="all" spc="202">
                <a:solidFill>
                  <a:srgbClr val="3E3B39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Difference between </a:t>
            </a:r>
            <a:r>
              <a:rPr sz="2500" b="1" cap="all" spc="202">
                <a:solidFill>
                  <a:srgbClr val="627044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complicated</a:t>
            </a:r>
            <a:r>
              <a:rPr sz="2500" b="1" cap="all" spc="202">
                <a:solidFill>
                  <a:srgbClr val="3E3B39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 and </a:t>
            </a:r>
            <a:r>
              <a:rPr sz="2500" b="1" cap="all" spc="202">
                <a:solidFill>
                  <a:srgbClr val="546A93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complex</a:t>
            </a:r>
            <a:r>
              <a:rPr sz="2500" b="1" cap="all" spc="202">
                <a:solidFill>
                  <a:srgbClr val="3E3B39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 systems </a:t>
            </a:r>
            <a:r>
              <a:rPr sz="2500" b="1" cap="all" spc="202">
                <a:solidFill>
                  <a:srgbClr val="FF2600"/>
                </a:solidFill>
                <a:effectLst>
                  <a:outerShdw blurRad="19050" dist="19050" dir="5520000" rotWithShape="0">
                    <a:srgbClr val="FFFFFF">
                      <a:alpha val="72000"/>
                    </a:srgbClr>
                  </a:outerShdw>
                </a:effectLst>
              </a:rPr>
              <a:t>in physiotherapy</a:t>
            </a:r>
          </a:p>
        </p:txBody>
      </p:sp>
      <p:pic>
        <p:nvPicPr>
          <p:cNvPr id="178" name="car engi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697" y="1528539"/>
            <a:ext cx="1618037" cy="132274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79" name="Picture 17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7316" y="1341972"/>
            <a:ext cx="1300200" cy="1695974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137099" y="3547992"/>
            <a:ext cx="3207145" cy="236987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Anatomy, physiology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EBP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Signs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ICF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Cure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Psychology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Exams</a:t>
            </a:r>
          </a:p>
        </p:txBody>
      </p:sp>
      <p:sp>
        <p:nvSpPr>
          <p:cNvPr id="181" name="Shape 181"/>
          <p:cNvSpPr/>
          <p:nvPr/>
        </p:nvSpPr>
        <p:spPr>
          <a:xfrm>
            <a:off x="4933843" y="3547992"/>
            <a:ext cx="3207146" cy="2369879"/>
          </a:xfrm>
          <a:prstGeom prst="rect">
            <a:avLst/>
          </a:prstGeom>
          <a:ln w="25400">
            <a:solidFill>
              <a:srgbClr val="3A496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Communication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Touch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Symptoms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Pain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Care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Relationships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Passing</a:t>
            </a:r>
          </a:p>
        </p:txBody>
      </p:sp>
    </p:spTree>
    <p:extLst>
      <p:ext uri="{BB962C8B-B14F-4D97-AF65-F5344CB8AC3E}">
        <p14:creationId xmlns:p14="http://schemas.microsoft.com/office/powerpoint/2010/main" val="14794148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3800" y="2082461"/>
            <a:ext cx="5129543" cy="2074595"/>
          </a:xfrm>
        </p:spPr>
        <p:txBody>
          <a:bodyPr/>
          <a:lstStyle/>
          <a:p>
            <a:pPr algn="ctr"/>
            <a:r>
              <a:rPr lang="en-US" dirty="0" smtClean="0"/>
              <a:t>UNDECIDABILITY, </a:t>
            </a:r>
            <a:r>
              <a:rPr lang="en-US" dirty="0" smtClean="0"/>
              <a:t>Unpredictability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&amp; ambiguity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880" y="603001"/>
            <a:ext cx="29969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5DFD6"/>
                </a:solidFill>
              </a:rPr>
              <a:t>Knowledge is always partial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Always ambiguity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Creates tension:</a:t>
            </a:r>
          </a:p>
          <a:p>
            <a:r>
              <a:rPr lang="en-US" sz="1600" dirty="0">
                <a:solidFill>
                  <a:srgbClr val="E5DFD6"/>
                </a:solidFill>
              </a:rPr>
              <a:t>	</a:t>
            </a:r>
            <a:r>
              <a:rPr lang="en-US" sz="1600" dirty="0" smtClean="0">
                <a:solidFill>
                  <a:srgbClr val="E5DFD6"/>
                </a:solidFill>
              </a:rPr>
              <a:t>Bad – Anxiety</a:t>
            </a:r>
          </a:p>
          <a:p>
            <a:r>
              <a:rPr lang="en-US" sz="1600" dirty="0">
                <a:solidFill>
                  <a:srgbClr val="E5DFD6"/>
                </a:solidFill>
              </a:rPr>
              <a:t>	</a:t>
            </a:r>
            <a:r>
              <a:rPr lang="en-US" sz="1600" dirty="0" smtClean="0">
                <a:solidFill>
                  <a:srgbClr val="E5DFD6"/>
                </a:solidFill>
              </a:rPr>
              <a:t>Good – Desire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Science dislikes uncertainty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Tries to know/command patient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People seen as complex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4732" y="3206872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DFD6"/>
                </a:solidFill>
              </a:rPr>
              <a:t>BUT</a:t>
            </a:r>
            <a:endParaRPr lang="en-US" dirty="0">
              <a:solidFill>
                <a:srgbClr val="E5DF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16591"/>
            <a:ext cx="2996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5DFD6"/>
                </a:solidFill>
              </a:rPr>
              <a:t>People are innately complex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Cannot be fully known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Each person unique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Unique world view / lived world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Subjectivity defies mastery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Cannot be compartmentalized</a:t>
            </a:r>
          </a:p>
          <a:p>
            <a:r>
              <a:rPr lang="en-US" sz="1600" dirty="0" smtClean="0">
                <a:solidFill>
                  <a:srgbClr val="E5DFD6"/>
                </a:solidFill>
              </a:rPr>
              <a:t>Exemplified by pain</a:t>
            </a:r>
          </a:p>
        </p:txBody>
      </p:sp>
    </p:spTree>
    <p:extLst>
      <p:ext uri="{BB962C8B-B14F-4D97-AF65-F5344CB8AC3E}">
        <p14:creationId xmlns:p14="http://schemas.microsoft.com/office/powerpoint/2010/main" val="293135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features of complex problems</a:t>
            </a:r>
            <a:endParaRPr lang="en-US" dirty="0"/>
          </a:p>
        </p:txBody>
      </p:sp>
      <p:graphicFrame>
        <p:nvGraphicFramePr>
          <p:cNvPr id="5" name="Table 92"/>
          <p:cNvGraphicFramePr/>
          <p:nvPr>
            <p:extLst>
              <p:ext uri="{D42A27DB-BD31-4B8C-83A1-F6EECF244321}">
                <p14:modId xmlns:p14="http://schemas.microsoft.com/office/powerpoint/2010/main" val="3892427819"/>
              </p:ext>
            </p:extLst>
          </p:nvPr>
        </p:nvGraphicFramePr>
        <p:xfrm>
          <a:off x="849736" y="1942419"/>
          <a:ext cx="7479545" cy="41369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08179"/>
                <a:gridCol w="4371366"/>
              </a:tblGrid>
              <a:tr h="1378993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Unpredictability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requires constant vigilance
can only be understood after the fact
cannot be anticipated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378993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Uncertainty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creative tension
anxiety
pre-acceleration </a:t>
                      </a:r>
                      <a:r>
                        <a:rPr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(</a:t>
                      </a:r>
                      <a:r>
                        <a:rPr lang="x-none"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see later</a:t>
                      </a:r>
                      <a:r>
                        <a:rPr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)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378993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Unreproducibility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cannot explain with quantitative logic 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6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Shot 2015-09-03 at 3.54.40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r="780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Counterintuitive in Western context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274550"/>
          </a:xfrm>
        </p:spPr>
        <p:txBody>
          <a:bodyPr/>
          <a:lstStyle/>
          <a:p>
            <a:r>
              <a:rPr lang="en-US" dirty="0"/>
              <a:t>The entirety of the world cannot be known</a:t>
            </a:r>
          </a:p>
          <a:p>
            <a:r>
              <a:rPr lang="en-US" dirty="0"/>
              <a:t>There are always limits on our practical knowledge</a:t>
            </a:r>
          </a:p>
          <a:p>
            <a:r>
              <a:rPr lang="en-US" dirty="0"/>
              <a:t>This allows for different world views - different existences - different people</a:t>
            </a:r>
          </a:p>
          <a:p>
            <a:r>
              <a:rPr lang="en-US" dirty="0"/>
              <a:t>The essence of our humanity is based on our essential difference from one another</a:t>
            </a:r>
          </a:p>
          <a:p>
            <a:r>
              <a:rPr lang="en-US" dirty="0"/>
              <a:t>We are humans, not machines</a:t>
            </a:r>
          </a:p>
          <a:p>
            <a:r>
              <a:rPr lang="en-US" dirty="0"/>
              <a:t>Unpredictability and uncertainty are necessary and </a:t>
            </a:r>
            <a:r>
              <a:rPr lang="en-US" dirty="0" smtClean="0"/>
              <a:t>desirable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e Tango - Scent of a Woman (4_8) Movie CLIP (1992) HD - from YouTub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2849" y="2330501"/>
            <a:ext cx="5788334" cy="3255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0600" y="1345670"/>
            <a:ext cx="404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case study: Pre-acceleration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</a:t>
            </a:r>
          </a:p>
        </p:txBody>
      </p:sp>
      <p:graphicFrame>
        <p:nvGraphicFramePr>
          <p:cNvPr id="5" name="Table 92"/>
          <p:cNvGraphicFramePr/>
          <p:nvPr>
            <p:extLst>
              <p:ext uri="{D42A27DB-BD31-4B8C-83A1-F6EECF244321}">
                <p14:modId xmlns:p14="http://schemas.microsoft.com/office/powerpoint/2010/main" val="1982388073"/>
              </p:ext>
            </p:extLst>
          </p:nvPr>
        </p:nvGraphicFramePr>
        <p:xfrm>
          <a:off x="849736" y="3706357"/>
          <a:ext cx="7563696" cy="26517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43149"/>
                <a:gridCol w="4420547"/>
              </a:tblGrid>
              <a:tr h="808454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Unpredictability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requires constant vigilance
can only be understood after the fact
cannot be anticipated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808454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Uncertainty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creative tension
anxiety
pre-acceleration </a:t>
                      </a:r>
                      <a:r>
                        <a:rPr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(</a:t>
                      </a:r>
                      <a:r>
                        <a:rPr lang="x-none"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see later</a:t>
                      </a:r>
                      <a:r>
                        <a:rPr sz="1800" dirty="0" smtClean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)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802660"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Unreproducibility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cap="none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800" dirty="0">
                          <a:effectLst>
                            <a:outerShdw blurRad="25400" dist="25400" dir="5520000" rotWithShape="0">
                              <a:srgbClr val="FFFFFF">
                                <a:alpha val="72000"/>
                              </a:srgbClr>
                            </a:outerShdw>
                          </a:effectLst>
                          <a:sym typeface="Avenir Next Demi Bold"/>
                        </a:rPr>
                        <a:t>cannot explain with quantitative logic </a:t>
                      </a:r>
                      <a:endParaRPr sz="1800" b="1" dirty="0">
                        <a:solidFill>
                          <a:srgbClr val="2A2927"/>
                        </a:solidFill>
                        <a:effectLst>
                          <a:outerShdw blurRad="25400" dist="25400" dir="5520000" rotWithShape="0">
                            <a:srgbClr val="FFFFFF">
                              <a:alpha val="72000"/>
                            </a:srgbClr>
                          </a:outerShdw>
                        </a:effectLst>
                        <a:sym typeface="Avenir Next Demi Bold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17018" y="36765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9736" y="1351505"/>
            <a:ext cx="7965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A new patient comes to see you to discuss their </a:t>
            </a:r>
            <a:r>
              <a:rPr lang="en-US" dirty="0"/>
              <a:t>persistent low back pain. This person has seen many different health professionals. </a:t>
            </a:r>
            <a:r>
              <a:rPr lang="en-US" dirty="0" smtClean="0"/>
              <a:t>One of the patient’s main concerns is that, despite </a:t>
            </a:r>
            <a:r>
              <a:rPr lang="en-US" dirty="0"/>
              <a:t>being offered many different reasons for her pain, </a:t>
            </a:r>
            <a:r>
              <a:rPr lang="en-US" dirty="0" smtClean="0"/>
              <a:t>she is not satisfied with these as a </a:t>
            </a:r>
            <a:r>
              <a:rPr lang="en-US" dirty="0"/>
              <a:t>cause of her pain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0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4136</TotalTime>
  <Words>994</Words>
  <Application>Microsoft Macintosh PowerPoint</Application>
  <PresentationFormat>On-screen Show (4:3)</PresentationFormat>
  <Paragraphs>145</Paragraphs>
  <Slides>12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Complexity and pain</vt:lpstr>
      <vt:lpstr>PowerPoint Presentation</vt:lpstr>
      <vt:lpstr>People in pain are complex, not complicated</vt:lpstr>
      <vt:lpstr>Difference between complicated and complex systems in physiotherapy</vt:lpstr>
      <vt:lpstr>UNDECIDABILITY, Unpredictability  &amp; ambiguity</vt:lpstr>
      <vt:lpstr>3 features of complex problems</vt:lpstr>
      <vt:lpstr>Counterintuitive in Western context  </vt:lpstr>
      <vt:lpstr>PowerPoint Presentation</vt:lpstr>
      <vt:lpstr>Activity 1:</vt:lpstr>
      <vt:lpstr>Activity 2</vt:lpstr>
      <vt:lpstr>Future of physiotherapy is in complex ideas</vt:lpstr>
      <vt:lpstr>What do you do to close?  What opens? </vt:lpstr>
    </vt:vector>
  </TitlesOfParts>
  <Company>AUT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and pain</dc:title>
  <dc:creator>David Nicholls</dc:creator>
  <cp:lastModifiedBy>Jennifer Setchell</cp:lastModifiedBy>
  <cp:revision>35</cp:revision>
  <dcterms:created xsi:type="dcterms:W3CDTF">2015-08-24T23:28:57Z</dcterms:created>
  <dcterms:modified xsi:type="dcterms:W3CDTF">2015-09-28T08:07:38Z</dcterms:modified>
</cp:coreProperties>
</file>